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07F6B-6BED-469A-B27D-BCEEFB0A91ED}" v="529" dt="2023-09-27T01:38:05.577"/>
    <p1510:client id="{D69E4761-EAF1-4866-8DBD-A1C1E8F2B10C}" v="148" dt="2023-09-26T21:44:12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9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74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3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1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1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0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8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0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3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4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35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753765"/>
            <a:ext cx="5334000" cy="3056235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ea typeface="Calibri Light"/>
                <a:cs typeface="Calibri Light"/>
              </a:rPr>
              <a:t>Caso </a:t>
            </a:r>
            <a:r>
              <a:rPr lang="en-US" sz="4400" dirty="0" err="1">
                <a:ea typeface="Calibri Light"/>
                <a:cs typeface="Calibri Light"/>
              </a:rPr>
              <a:t>práctico</a:t>
            </a:r>
            <a:r>
              <a:rPr lang="en-US" sz="4400" dirty="0">
                <a:ea typeface="Calibri Light"/>
                <a:cs typeface="Calibri Light"/>
              </a:rPr>
              <a:t> Rad AI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39131" y="4500112"/>
            <a:ext cx="4571999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115000"/>
              </a:lnSpc>
            </a:pPr>
            <a:r>
              <a:rPr lang="en-US" sz="2200">
                <a:ea typeface="Calibri"/>
                <a:cs typeface="Calibri"/>
              </a:rPr>
              <a:t>Nombre: Marino Botina</a:t>
            </a:r>
          </a:p>
          <a:p>
            <a:pPr algn="l">
              <a:lnSpc>
                <a:spcPct val="115000"/>
              </a:lnSpc>
            </a:pPr>
            <a:r>
              <a:rPr lang="en-US" sz="2200">
                <a:ea typeface="Calibri"/>
                <a:cs typeface="Calibri"/>
              </a:rPr>
              <a:t>Materia: Estructura </a:t>
            </a:r>
            <a:r>
              <a:rPr lang="en-US" sz="2200" err="1">
                <a:ea typeface="Calibri"/>
                <a:cs typeface="Calibri"/>
              </a:rPr>
              <a:t>computacional</a:t>
            </a:r>
            <a:endParaRPr lang="en-US" sz="2200">
              <a:ea typeface="Calibri"/>
              <a:cs typeface="Calibri"/>
            </a:endParaRPr>
          </a:p>
          <a:p>
            <a:pPr algn="l">
              <a:lnSpc>
                <a:spcPct val="115000"/>
              </a:lnSpc>
            </a:pPr>
            <a:r>
              <a:rPr lang="en-US" sz="2200">
                <a:ea typeface="Calibri"/>
                <a:cs typeface="Calibri"/>
              </a:rPr>
              <a:t>Ingeniería de software</a:t>
            </a:r>
          </a:p>
        </p:txBody>
      </p:sp>
      <p:pic>
        <p:nvPicPr>
          <p:cNvPr id="4" name="Picture 3" descr="Abstract picture of the brain made up of patterns">
            <a:extLst>
              <a:ext uri="{FF2B5EF4-FFF2-40B4-BE49-F238E27FC236}">
                <a16:creationId xmlns:a16="http://schemas.microsoft.com/office/drawing/2014/main" id="{37DA10B7-71CB-756B-404A-44E8D1787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82" r="12319" b="1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2B1BDC4-CF22-D491-0105-91E56195A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5678" y="904695"/>
            <a:ext cx="4874643" cy="143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3E550-FC30-D9C2-462E-E60A9EC4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Compañía</a:t>
            </a:r>
            <a:r>
              <a:rPr lang="en-US" dirty="0"/>
              <a:t> </a:t>
            </a:r>
            <a:r>
              <a:rPr lang="en-US" dirty="0" err="1"/>
              <a:t>beneficiada</a:t>
            </a:r>
            <a:r>
              <a:rPr lang="en-US" dirty="0"/>
              <a:t> RAD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5392B-DF98-D631-6F1D-076078BBC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6786114" cy="179087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Instancias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empleadas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P4d de Amazon EC2</a:t>
            </a:r>
          </a:p>
          <a:p>
            <a:pPr marL="0" indent="0">
              <a:buNone/>
            </a:pPr>
            <a:endParaRPr lang="en-US" sz="1600" dirty="0">
              <a:solidFill>
                <a:srgbClr val="FFFFFF">
                  <a:alpha val="70000"/>
                </a:srgbClr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La </a:t>
            </a:r>
            <a:r>
              <a:rPr lang="en-US" sz="1600" dirty="0" err="1">
                <a:solidFill>
                  <a:srgbClr val="FFFFFF"/>
                </a:solidFill>
              </a:rPr>
              <a:t>crearon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específicamente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para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reducir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agotamiento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radiólogos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mejorar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la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calidad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la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atención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al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paciente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y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garantizar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que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pacientes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reciban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seguimiento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y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tratamiento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adecuados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momento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adecuado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1600" dirty="0">
              <a:solidFill>
                <a:srgbClr val="FFFFFF">
                  <a:alpha val="70000"/>
                </a:srgbClr>
              </a:solidFill>
            </a:endParaRPr>
          </a:p>
          <a:p>
            <a:pPr marL="285750" indent="-285750"/>
            <a:endParaRPr lang="en-US" sz="16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8F5FB0-7D5A-5D13-2A07-245A0996A6A0}"/>
              </a:ext>
            </a:extLst>
          </p:cNvPr>
          <p:cNvSpPr txBox="1">
            <a:spLocks/>
          </p:cNvSpPr>
          <p:nvPr/>
        </p:nvSpPr>
        <p:spPr>
          <a:xfrm>
            <a:off x="727494" y="4149306"/>
            <a:ext cx="6685472" cy="17908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RAD AI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quería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mayor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rendimiento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y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velocidades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inferencia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más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rápidas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para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atender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más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clientes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Rad AI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vio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una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manera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cumplir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sus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objetivos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al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migrar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sus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modelos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ML 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instancias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P4d de Amazon EC2, que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funcionan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con las GPU NVIDIA A100.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E3B90A-DF74-779F-D5A8-B958F73AA61F}"/>
              </a:ext>
            </a:extLst>
          </p:cNvPr>
          <p:cNvSpPr/>
          <p:nvPr/>
        </p:nvSpPr>
        <p:spPr>
          <a:xfrm>
            <a:off x="8216973" y="2025332"/>
            <a:ext cx="3738113" cy="35655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Rad AI es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una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empresa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emergente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que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utiliza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inteligencia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artificial para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agilizar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flujos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trabajo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radiología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y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mejorar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la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atención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al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paciente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. Rad AI, con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sede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Berkeley, California, se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esfuerza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por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mejorar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acceso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a la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sanidad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alta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calidad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al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tiempo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que reduce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agotamiento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médicos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3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987C9-0CC8-55D7-219A-08A993B4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53" y="186906"/>
            <a:ext cx="10668000" cy="1524000"/>
          </a:xfrm>
        </p:spPr>
        <p:txBody>
          <a:bodyPr>
            <a:normAutofit/>
          </a:bodyPr>
          <a:lstStyle/>
          <a:p>
            <a:r>
              <a:rPr lang="en-US" sz="2400" dirty="0"/>
              <a:t>Más </a:t>
            </a:r>
            <a:r>
              <a:rPr lang="en-US" sz="2400" dirty="0" err="1"/>
              <a:t>beneficios</a:t>
            </a:r>
            <a:r>
              <a:rPr lang="en-US" sz="2400" dirty="0"/>
              <a:t> para la </a:t>
            </a:r>
            <a:r>
              <a:rPr lang="en-US" sz="2400" dirty="0" err="1"/>
              <a:t>empresa</a:t>
            </a:r>
            <a:endParaRPr lang="en-US" dirty="0" err="1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2F6BD4-E596-E8E6-C61F-5C9ADB47F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944" y="1710905"/>
            <a:ext cx="6282907" cy="42494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Aumentó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ingresos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2021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10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veces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Aumentó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el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rendimiento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un 136 %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comparación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con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implementaciones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las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instalaciones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Aumento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las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velocidades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inferencia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ML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un 60 %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Entrega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informes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tomografía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computarizada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y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resonancia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magnética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3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segundos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frente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a 10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segundos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Entrega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informes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rayos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X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0,7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segundos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frente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a 2,5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segundos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Mayor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satisfacción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del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cliente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Mejora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en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resultados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los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pacientes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radiología</a:t>
            </a:r>
            <a:b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</a:b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•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Implementaciones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optimizadas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del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producto</a:t>
            </a:r>
            <a:endParaRPr lang="en-US" dirty="0" err="1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5828A098-2EC9-9EB9-F071-74D165ACB3CC}"/>
              </a:ext>
            </a:extLst>
          </p:cNvPr>
          <p:cNvSpPr/>
          <p:nvPr/>
        </p:nvSpPr>
        <p:spPr>
          <a:xfrm>
            <a:off x="9367474" y="4396658"/>
            <a:ext cx="2199735" cy="227162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P4D</a:t>
            </a:r>
          </a:p>
          <a:p>
            <a:pPr algn="ctr"/>
            <a:r>
              <a:rPr lang="en-US" dirty="0"/>
              <a:t>AMAZON</a:t>
            </a:r>
          </a:p>
          <a:p>
            <a:pPr algn="ctr"/>
            <a:r>
              <a:rPr lang="en-US" dirty="0"/>
              <a:t>EC2</a:t>
            </a:r>
          </a:p>
          <a:p>
            <a:pPr algn="ctr"/>
            <a:r>
              <a:rPr lang="en-US" dirty="0"/>
              <a:t>320GB GPU/I</a:t>
            </a:r>
          </a:p>
          <a:p>
            <a:pPr algn="ctr"/>
            <a:r>
              <a:rPr lang="en-US" dirty="0"/>
              <a:t>400GB RED</a:t>
            </a: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B5837F02-CE2B-991F-ED66-40843B2E4B09}"/>
              </a:ext>
            </a:extLst>
          </p:cNvPr>
          <p:cNvSpPr/>
          <p:nvPr/>
        </p:nvSpPr>
        <p:spPr>
          <a:xfrm>
            <a:off x="9139623" y="1163316"/>
            <a:ext cx="2918604" cy="2530414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err="1">
                <a:solidFill>
                  <a:schemeClr val="tx1"/>
                </a:solidFill>
              </a:rPr>
              <a:t>Mejora</a:t>
            </a:r>
            <a:r>
              <a:rPr lang="en-US" sz="2000" dirty="0">
                <a:solidFill>
                  <a:schemeClr val="tx1"/>
                </a:solidFill>
              </a:rPr>
              <a:t> de la </a:t>
            </a:r>
            <a:r>
              <a:rPr lang="en-US" sz="2000" err="1">
                <a:solidFill>
                  <a:schemeClr val="tx1"/>
                </a:solidFill>
              </a:rPr>
              <a:t>eficiencia</a:t>
            </a:r>
            <a:r>
              <a:rPr lang="en-US" sz="2000" dirty="0">
                <a:solidFill>
                  <a:schemeClr val="tx1"/>
                </a:solidFill>
              </a:rPr>
              <a:t> de la </a:t>
            </a:r>
            <a:r>
              <a:rPr lang="en-US" sz="2000" err="1">
                <a:solidFill>
                  <a:schemeClr val="tx1"/>
                </a:solidFill>
              </a:rPr>
              <a:t>radiología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mediante</a:t>
            </a:r>
            <a:r>
              <a:rPr lang="en-US" sz="2000" dirty="0">
                <a:solidFill>
                  <a:schemeClr val="tx1"/>
                </a:solidFill>
              </a:rPr>
              <a:t> machine learning</a:t>
            </a:r>
            <a:endParaRPr lang="en-US" sz="200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6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A3DB1F14-0665-DDDA-D1F9-BB48F948A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214" y="0"/>
            <a:ext cx="9957082" cy="6851705"/>
          </a:xfrm>
        </p:spPr>
      </p:pic>
    </p:spTree>
    <p:extLst>
      <p:ext uri="{BB962C8B-B14F-4D97-AF65-F5344CB8AC3E}">
        <p14:creationId xmlns:p14="http://schemas.microsoft.com/office/powerpoint/2010/main" val="158978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FC02D4-746E-3BA5-85F7-2ABA5929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524000"/>
            <a:ext cx="4572000" cy="2286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Muchas gracias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FAAB-5E30-4176-BE96-C3DD3FB14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DB6CD-8E9E-4643-B3B6-01BD80429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2DE3F83B-191E-8B11-2925-E9071CB6C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999" y="2286000"/>
            <a:ext cx="3810001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39761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RightStep">
      <a:dk1>
        <a:srgbClr val="000000"/>
      </a:dk1>
      <a:lt1>
        <a:srgbClr val="FFFFFF"/>
      </a:lt1>
      <a:dk2>
        <a:srgbClr val="1B2B31"/>
      </a:dk2>
      <a:lt2>
        <a:srgbClr val="F2F0F3"/>
      </a:lt2>
      <a:accent1>
        <a:srgbClr val="71B045"/>
      </a:accent1>
      <a:accent2>
        <a:srgbClr val="3BB13B"/>
      </a:accent2>
      <a:accent3>
        <a:srgbClr val="47B475"/>
      </a:accent3>
      <a:accent4>
        <a:srgbClr val="3BB19E"/>
      </a:accent4>
      <a:accent5>
        <a:srgbClr val="4DA5C3"/>
      </a:accent5>
      <a:accent6>
        <a:srgbClr val="3B62B1"/>
      </a:accent6>
      <a:hlink>
        <a:srgbClr val="9754C6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PebbleVTI</vt:lpstr>
      <vt:lpstr>Caso práctico Rad AI</vt:lpstr>
      <vt:lpstr>Compañía beneficiada RAD AI</vt:lpstr>
      <vt:lpstr>Más beneficios para la empresa</vt:lpstr>
      <vt:lpstr>PowerPoint Presentation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190</cp:revision>
  <dcterms:created xsi:type="dcterms:W3CDTF">2023-09-26T21:25:52Z</dcterms:created>
  <dcterms:modified xsi:type="dcterms:W3CDTF">2023-11-16T01:13:49Z</dcterms:modified>
</cp:coreProperties>
</file>